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4" r:id="rId4"/>
    <p:sldId id="263" r:id="rId5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80C"/>
    <a:srgbClr val="0B0507"/>
    <a:srgbClr val="262626"/>
    <a:srgbClr val="FFE89F"/>
    <a:srgbClr val="E6E6E6"/>
    <a:srgbClr val="171717"/>
    <a:srgbClr val="323232"/>
    <a:srgbClr val="202C23"/>
    <a:srgbClr val="9F1170"/>
    <a:srgbClr val="A08B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90" d="100"/>
          <a:sy n="90" d="100"/>
        </p:scale>
        <p:origin x="534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7BADF70-DEFD-EFB8-5A09-A60DBDFE1AA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800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l="100000" b="100000"/>
            </a:path>
            <a:tileRect t="-100000" r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E6B73E9-4A39-AA4E-4CD2-51BD74CEC33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2BEEB03-551D-7326-7140-A32B0F439BF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B0507">
                  <a:alpha val="84000"/>
                </a:srgbClr>
              </a:gs>
              <a:gs pos="57000">
                <a:srgbClr val="0D080C"/>
              </a:gs>
              <a:gs pos="84000">
                <a:srgbClr val="0B050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28857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2CBF0-5838-F7C4-5668-383CC887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8056CC-DF4B-4548-212C-EED2688106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10CEFC-1741-5B12-F449-CD86CF8B2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19/07/2023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D093D-13BD-A730-0B34-B5CDAC148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AF421-CE7E-6541-A4B9-E4EEEF119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596998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3A69B2-6EB5-27E5-F39C-5EDFFCFD6D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5CAE1F-6F22-C960-7A9D-85D5CABBD0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F2B2B-014A-932C-D420-FD128F333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19/07/2023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54F6D-36C7-0A58-DE1F-65ABCC711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46C89-E376-A77A-13CC-A6544D579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274093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A54CD-51CC-68D1-1044-AC4FE2437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F4994-5541-FD65-7AB7-7AC042603C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C0FC3-1181-ED52-616D-F8C50EABA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19/07/2023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712175-2742-A5D3-637B-1C27FC4C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D0622-6126-2827-0C54-1BC16AA6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078242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09467-97A8-EC00-06F4-060F8C509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D66E1B-E523-5982-2A6C-B692570EC2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0A1AA-FAEA-6ABB-3AB0-12D36DACD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19/07/2023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23FFC-20B3-1B7A-6AFC-19FCFA6E1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65903-AD7C-753F-3ECE-92118FBE0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8481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C4754-0CDC-F8CC-7490-7155AC90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B16A2-CCBB-3102-5641-D92D16ACAE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40C8B0-154B-D259-FB75-5083C3710A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87E266-4F27-1BB9-806E-1DA40ACCC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19/07/2023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BCCF8D-1A43-5E2D-921C-D74F7A8E0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853E74-6614-F360-A675-63B07E773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232413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20430-8514-E5E2-931F-31CF60876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1DC5BE-FBE5-2710-33B5-5237F64499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FE1741-77B5-C7B6-9369-16B0E1A472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0B0504-20E4-0347-21C7-F4E96D6386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63F666-A753-5364-04D6-E9075AE64F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0FE286-438C-6290-A19E-40C42149A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19/07/2023</a:t>
            </a:fld>
            <a:endParaRPr lang="en-K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037D49-C353-144D-348F-8D91F3B54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8A5814-3569-BD75-D31A-7644EA66A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629184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748DA-B28E-3B75-36CE-DEABF878F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3B0E24-C02C-85BE-0691-F93D57045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19/07/2023</a:t>
            </a:fld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5ED251-C4B9-3233-35A7-9BED2161D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6AD5A8-86C2-51EF-3CF4-9008266EC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510740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984EFB-7180-BDFD-1D5F-1B5BE082B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19/07/2023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8FBDEA-C6B3-297A-5F49-EC5B6ED0A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300F-EE86-EB12-1688-9D08E111D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057920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F0688-6F85-4C5A-E28C-512A065B2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5C6BA9-43D7-C2A3-E8BE-F1D2110CD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79E8F7-54E9-AE15-5FEF-1E055FA80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7881A3-A6B1-9CC5-9458-4DD2AEBD2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19/07/2023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68ABF3-870D-D58C-241C-910A52697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979109-B9D3-BC7C-BB04-EF6B25637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546976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7D24E-E43B-5518-ABBE-19A221337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1774CF-2E91-99F6-2876-22060C1C8F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33E976-53C8-BD7B-6BB6-DEDF39EA2A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979805-B229-0172-7FB2-92C3A58B5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19/07/2023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27BB09-AD4C-0EFC-F3E6-AF6CC54F6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40A582-A433-CAE0-FB74-7F4AF26BE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892564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EE6B18-CD37-9346-6845-A51E694AE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3C631-1F87-3E44-999D-0B5EC4429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5047CA-6301-55FB-6AA9-6FC87C4352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E609CD-734A-4908-B05E-FA4527DA59B4}" type="datetimeFigureOut">
              <a:rPr lang="en-KE" smtClean="0"/>
              <a:t>19/07/2023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51AAE-46E2-C39A-7304-9B5754ABF9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3D35B-EE61-62F1-37B1-EA46441D2B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108557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0593D3-92ED-9D61-3668-4F551819A0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"/>
            <a:ext cx="12192000" cy="68578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065B99-D594-27F6-D319-0676BCBF99A3}"/>
              </a:ext>
            </a:extLst>
          </p:cNvPr>
          <p:cNvSpPr txBox="1"/>
          <p:nvPr/>
        </p:nvSpPr>
        <p:spPr>
          <a:xfrm>
            <a:off x="7557247" y="3101788"/>
            <a:ext cx="42134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DESIGN PRINCIPLES</a:t>
            </a:r>
            <a:endParaRPr lang="en-KE" sz="32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27994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Folded Corner 3">
            <a:extLst>
              <a:ext uri="{FF2B5EF4-FFF2-40B4-BE49-F238E27FC236}">
                <a16:creationId xmlns:a16="http://schemas.microsoft.com/office/drawing/2014/main" id="{63488468-D92C-E13D-5EA2-5AB48A520EB7}"/>
              </a:ext>
            </a:extLst>
          </p:cNvPr>
          <p:cNvSpPr/>
          <p:nvPr/>
        </p:nvSpPr>
        <p:spPr>
          <a:xfrm>
            <a:off x="280145" y="2495550"/>
            <a:ext cx="3524250" cy="3781425"/>
          </a:xfrm>
          <a:prstGeom prst="foldedCorner">
            <a:avLst/>
          </a:prstGeom>
          <a:noFill/>
          <a:ln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  <a:endParaRPr lang="en-KE" dirty="0"/>
          </a:p>
        </p:txBody>
      </p:sp>
      <p:sp>
        <p:nvSpPr>
          <p:cNvPr id="5" name="Rectangle: Folded Corner 4">
            <a:extLst>
              <a:ext uri="{FF2B5EF4-FFF2-40B4-BE49-F238E27FC236}">
                <a16:creationId xmlns:a16="http://schemas.microsoft.com/office/drawing/2014/main" id="{74DBF44E-0199-158D-32C9-FB60654FA672}"/>
              </a:ext>
            </a:extLst>
          </p:cNvPr>
          <p:cNvSpPr/>
          <p:nvPr/>
        </p:nvSpPr>
        <p:spPr>
          <a:xfrm>
            <a:off x="4400550" y="2495550"/>
            <a:ext cx="3524250" cy="3781425"/>
          </a:xfrm>
          <a:prstGeom prst="foldedCorner">
            <a:avLst/>
          </a:prstGeom>
          <a:noFill/>
          <a:ln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6" name="Rectangle: Folded Corner 5">
            <a:extLst>
              <a:ext uri="{FF2B5EF4-FFF2-40B4-BE49-F238E27FC236}">
                <a16:creationId xmlns:a16="http://schemas.microsoft.com/office/drawing/2014/main" id="{3D082A98-6E36-09CC-345F-932AB8CCCB9E}"/>
              </a:ext>
            </a:extLst>
          </p:cNvPr>
          <p:cNvSpPr/>
          <p:nvPr/>
        </p:nvSpPr>
        <p:spPr>
          <a:xfrm>
            <a:off x="8520955" y="2495550"/>
            <a:ext cx="3524250" cy="3781425"/>
          </a:xfrm>
          <a:prstGeom prst="foldedCorner">
            <a:avLst/>
          </a:prstGeom>
          <a:noFill/>
          <a:ln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5468D4-5350-BD30-0823-39469E74FE9F}"/>
              </a:ext>
            </a:extLst>
          </p:cNvPr>
          <p:cNvSpPr txBox="1"/>
          <p:nvPr/>
        </p:nvSpPr>
        <p:spPr>
          <a:xfrm>
            <a:off x="346821" y="701488"/>
            <a:ext cx="3625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C000"/>
                </a:solidFill>
                <a:latin typeface="Monomaniac One" pitchFamily="2" charset="-128"/>
                <a:ea typeface="Monomaniac One" pitchFamily="2" charset="-128"/>
              </a:rPr>
              <a:t>THE EXPERIENCE :</a:t>
            </a:r>
            <a:endParaRPr lang="en-KE" sz="3200" dirty="0">
              <a:solidFill>
                <a:srgbClr val="FFC000"/>
              </a:solidFill>
              <a:latin typeface="Monomaniac One" pitchFamily="2" charset="-128"/>
              <a:ea typeface="Monomaniac One" pitchFamily="2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A92DFF-E914-70CA-8F0F-870CBE620376}"/>
              </a:ext>
            </a:extLst>
          </p:cNvPr>
          <p:cNvSpPr txBox="1"/>
          <p:nvPr/>
        </p:nvSpPr>
        <p:spPr>
          <a:xfrm>
            <a:off x="346821" y="2495550"/>
            <a:ext cx="605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1.</a:t>
            </a:r>
            <a:endParaRPr lang="en-KE" sz="36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80CCC3-3245-1DAB-20B9-BED56AE7806D}"/>
              </a:ext>
            </a:extLst>
          </p:cNvPr>
          <p:cNvSpPr txBox="1"/>
          <p:nvPr/>
        </p:nvSpPr>
        <p:spPr>
          <a:xfrm>
            <a:off x="4400550" y="2495550"/>
            <a:ext cx="605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2.</a:t>
            </a:r>
            <a:endParaRPr lang="en-KE" sz="36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6BB10F-362E-0004-5317-C0C50F301797}"/>
              </a:ext>
            </a:extLst>
          </p:cNvPr>
          <p:cNvSpPr txBox="1"/>
          <p:nvPr/>
        </p:nvSpPr>
        <p:spPr>
          <a:xfrm>
            <a:off x="8520955" y="2495550"/>
            <a:ext cx="605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3.</a:t>
            </a:r>
            <a:endParaRPr lang="en-KE" sz="36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D22C3B-2302-ECAA-8803-4E364138D097}"/>
              </a:ext>
            </a:extLst>
          </p:cNvPr>
          <p:cNvSpPr txBox="1"/>
          <p:nvPr/>
        </p:nvSpPr>
        <p:spPr>
          <a:xfrm>
            <a:off x="432546" y="1286263"/>
            <a:ext cx="116126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Incursion is an experience that tests its players , using 3 principles to build the desire to continue playing. This is not for a casual gamer but one who likes to be </a:t>
            </a:r>
            <a:r>
              <a:rPr lang="en-US" sz="2400" dirty="0" err="1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testedC</a:t>
            </a:r>
            <a:endParaRPr lang="en-KE" sz="24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6134C6-C8C9-A271-F94D-EECF7DD1DD5D}"/>
              </a:ext>
            </a:extLst>
          </p:cNvPr>
          <p:cNvSpPr txBox="1"/>
          <p:nvPr/>
        </p:nvSpPr>
        <p:spPr>
          <a:xfrm>
            <a:off x="401999" y="3104673"/>
            <a:ext cx="32874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ON THE EDGE</a:t>
            </a:r>
            <a:br>
              <a:rPr lang="en-US" sz="24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</a:br>
            <a:endParaRPr lang="en-US" sz="24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  <a:p>
            <a:r>
              <a:rPr lang="en-US" sz="24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A sense of foreboding that something ominous is about to happen soon</a:t>
            </a:r>
            <a:endParaRPr lang="en-KE" sz="24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55DB45-55C5-AE9D-1AB2-E939B8256E89}"/>
              </a:ext>
            </a:extLst>
          </p:cNvPr>
          <p:cNvSpPr txBox="1"/>
          <p:nvPr/>
        </p:nvSpPr>
        <p:spPr>
          <a:xfrm>
            <a:off x="4595125" y="3104673"/>
            <a:ext cx="32874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RISK AND REWARD</a:t>
            </a:r>
            <a:br>
              <a:rPr lang="en-US" sz="24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</a:br>
            <a:endParaRPr lang="en-US" sz="24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  <a:p>
            <a:r>
              <a:rPr lang="en-US" sz="24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A constant need to grow stronger without going too far and losing it all</a:t>
            </a:r>
            <a:endParaRPr lang="en-KE" sz="24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018666-4D2C-5856-3BF5-0639CB78ED82}"/>
              </a:ext>
            </a:extLst>
          </p:cNvPr>
          <p:cNvSpPr txBox="1"/>
          <p:nvPr/>
        </p:nvSpPr>
        <p:spPr>
          <a:xfrm>
            <a:off x="8639330" y="3104673"/>
            <a:ext cx="32874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WELL LAID PLANS</a:t>
            </a:r>
            <a:br>
              <a:rPr lang="en-US" sz="24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</a:br>
            <a:endParaRPr lang="en-US" sz="24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  <a:p>
            <a:r>
              <a:rPr lang="en-US" sz="2400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The sense of accomplishment from seeing their plans come to fruition </a:t>
            </a:r>
            <a:endParaRPr lang="en-KE" sz="2400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21761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5468D4-5350-BD30-0823-39469E74FE9F}"/>
              </a:ext>
            </a:extLst>
          </p:cNvPr>
          <p:cNvSpPr txBox="1"/>
          <p:nvPr/>
        </p:nvSpPr>
        <p:spPr>
          <a:xfrm>
            <a:off x="336188" y="265553"/>
            <a:ext cx="3625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C000"/>
                </a:solidFill>
                <a:latin typeface="Monomaniac One" pitchFamily="2" charset="-128"/>
                <a:ea typeface="Monomaniac One" pitchFamily="2" charset="-128"/>
              </a:rPr>
              <a:t>1. ON THE EDGE</a:t>
            </a:r>
            <a:endParaRPr lang="en-KE" sz="3200" dirty="0">
              <a:solidFill>
                <a:srgbClr val="FFC000"/>
              </a:solidFill>
              <a:latin typeface="Monomaniac One" pitchFamily="2" charset="-128"/>
              <a:ea typeface="Monomaniac One" pitchFamily="2" charset="-128"/>
            </a:endParaRPr>
          </a:p>
        </p:txBody>
      </p:sp>
      <p:sp>
        <p:nvSpPr>
          <p:cNvPr id="15" name="Rectangle: Folded Corner 14">
            <a:extLst>
              <a:ext uri="{FF2B5EF4-FFF2-40B4-BE49-F238E27FC236}">
                <a16:creationId xmlns:a16="http://schemas.microsoft.com/office/drawing/2014/main" id="{B51D7004-9A34-C634-41D0-9DCA3F1FDEF8}"/>
              </a:ext>
            </a:extLst>
          </p:cNvPr>
          <p:cNvSpPr/>
          <p:nvPr/>
        </p:nvSpPr>
        <p:spPr>
          <a:xfrm>
            <a:off x="437041" y="1315337"/>
            <a:ext cx="3524250" cy="2204041"/>
          </a:xfrm>
          <a:prstGeom prst="foldedCorner">
            <a:avLst/>
          </a:prstGeom>
          <a:noFill/>
          <a:ln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</a:t>
            </a:r>
            <a:endParaRPr lang="en-KE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CFE5E75-41FC-C644-D50D-9081E36F005A}"/>
              </a:ext>
            </a:extLst>
          </p:cNvPr>
          <p:cNvSpPr txBox="1"/>
          <p:nvPr/>
        </p:nvSpPr>
        <p:spPr>
          <a:xfrm>
            <a:off x="555416" y="1510123"/>
            <a:ext cx="32874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CAN’T LOOK AWAY</a:t>
            </a:r>
            <a:br>
              <a:rPr lang="en-US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</a:br>
            <a:endParaRPr lang="en-US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  <a:p>
            <a:r>
              <a:rPr lang="en-US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The masks need to be mysterious and disturbing  - the user needs to feel intrigued to look at them but also unsettled at the same time</a:t>
            </a:r>
            <a:endParaRPr lang="en-KE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8EDBFCF-ACD1-18DF-3E5D-C4FCD070BD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1116" y="494414"/>
            <a:ext cx="2934586" cy="293458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EC186A4-CE86-58F8-52FF-6CBC1B1D67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8607" y="494414"/>
            <a:ext cx="2934586" cy="293458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C29865E-FFA5-E756-8422-1368A2D7B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823" y="3595355"/>
            <a:ext cx="2877879" cy="287787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AFBE16F-B458-016E-6ABF-739F66B2E2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8607" y="3543743"/>
            <a:ext cx="2934586" cy="2934586"/>
          </a:xfrm>
          <a:prstGeom prst="rect">
            <a:avLst/>
          </a:prstGeom>
        </p:spPr>
      </p:pic>
      <p:sp>
        <p:nvSpPr>
          <p:cNvPr id="29" name="Rectangle: Folded Corner 28">
            <a:extLst>
              <a:ext uri="{FF2B5EF4-FFF2-40B4-BE49-F238E27FC236}">
                <a16:creationId xmlns:a16="http://schemas.microsoft.com/office/drawing/2014/main" id="{9BBA0481-0471-2C17-9FC8-191A2E865F0C}"/>
              </a:ext>
            </a:extLst>
          </p:cNvPr>
          <p:cNvSpPr/>
          <p:nvPr/>
        </p:nvSpPr>
        <p:spPr>
          <a:xfrm>
            <a:off x="437040" y="3909015"/>
            <a:ext cx="3524250" cy="2204041"/>
          </a:xfrm>
          <a:prstGeom prst="foldedCorner">
            <a:avLst/>
          </a:prstGeom>
          <a:noFill/>
          <a:ln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</a:t>
            </a:r>
            <a:endParaRPr lang="en-KE" sz="1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84D31AC-7A6D-EE2A-18B9-E872BEDC8178}"/>
              </a:ext>
            </a:extLst>
          </p:cNvPr>
          <p:cNvSpPr txBox="1"/>
          <p:nvPr/>
        </p:nvSpPr>
        <p:spPr>
          <a:xfrm>
            <a:off x="555416" y="4133872"/>
            <a:ext cx="32874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NOTHING BEHIND</a:t>
            </a:r>
            <a:br>
              <a:rPr lang="en-US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</a:br>
            <a:endParaRPr lang="en-US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  <a:p>
            <a:r>
              <a:rPr lang="en-US" dirty="0">
                <a:solidFill>
                  <a:schemeClr val="bg1"/>
                </a:solidFill>
                <a:latin typeface="Monomaniac One" pitchFamily="2" charset="-128"/>
                <a:ea typeface="Monomaniac One" pitchFamily="2" charset="-128"/>
              </a:rPr>
              <a:t>We will never see the main characters face. </a:t>
            </a:r>
            <a:endParaRPr lang="en-KE" dirty="0">
              <a:solidFill>
                <a:schemeClr val="bg1"/>
              </a:solidFill>
              <a:latin typeface="Monomaniac One" pitchFamily="2" charset="-128"/>
              <a:ea typeface="Monomaniac One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54691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Folded Corner 3">
            <a:extLst>
              <a:ext uri="{FF2B5EF4-FFF2-40B4-BE49-F238E27FC236}">
                <a16:creationId xmlns:a16="http://schemas.microsoft.com/office/drawing/2014/main" id="{63488468-D92C-E13D-5EA2-5AB48A520EB7}"/>
              </a:ext>
            </a:extLst>
          </p:cNvPr>
          <p:cNvSpPr/>
          <p:nvPr/>
        </p:nvSpPr>
        <p:spPr>
          <a:xfrm>
            <a:off x="265171" y="604837"/>
            <a:ext cx="3524250" cy="3781425"/>
          </a:xfrm>
          <a:prstGeom prst="foldedCorner">
            <a:avLst/>
          </a:prstGeom>
          <a:solidFill>
            <a:srgbClr val="FFE89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5" name="Rectangle: Folded Corner 4">
            <a:extLst>
              <a:ext uri="{FF2B5EF4-FFF2-40B4-BE49-F238E27FC236}">
                <a16:creationId xmlns:a16="http://schemas.microsoft.com/office/drawing/2014/main" id="{74DBF44E-0199-158D-32C9-FB60654FA672}"/>
              </a:ext>
            </a:extLst>
          </p:cNvPr>
          <p:cNvSpPr/>
          <p:nvPr/>
        </p:nvSpPr>
        <p:spPr>
          <a:xfrm>
            <a:off x="4400550" y="2495550"/>
            <a:ext cx="3524250" cy="3781425"/>
          </a:xfrm>
          <a:prstGeom prst="foldedCorner">
            <a:avLst/>
          </a:prstGeom>
          <a:solidFill>
            <a:srgbClr val="FFE89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6" name="Rectangle: Folded Corner 5">
            <a:extLst>
              <a:ext uri="{FF2B5EF4-FFF2-40B4-BE49-F238E27FC236}">
                <a16:creationId xmlns:a16="http://schemas.microsoft.com/office/drawing/2014/main" id="{3D082A98-6E36-09CC-345F-932AB8CCCB9E}"/>
              </a:ext>
            </a:extLst>
          </p:cNvPr>
          <p:cNvSpPr/>
          <p:nvPr/>
        </p:nvSpPr>
        <p:spPr>
          <a:xfrm>
            <a:off x="8520955" y="2495550"/>
            <a:ext cx="3524250" cy="3781425"/>
          </a:xfrm>
          <a:prstGeom prst="foldedCorner">
            <a:avLst/>
          </a:prstGeom>
          <a:solidFill>
            <a:srgbClr val="FFE89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A92DFF-E914-70CA-8F0F-870CBE620376}"/>
              </a:ext>
            </a:extLst>
          </p:cNvPr>
          <p:cNvSpPr txBox="1"/>
          <p:nvPr/>
        </p:nvSpPr>
        <p:spPr>
          <a:xfrm>
            <a:off x="331847" y="604837"/>
            <a:ext cx="605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Monomaniac One" pitchFamily="2" charset="-128"/>
                <a:ea typeface="Monomaniac One" pitchFamily="2" charset="-128"/>
              </a:rPr>
              <a:t>1.</a:t>
            </a:r>
            <a:endParaRPr lang="en-KE" sz="3600" dirty="0">
              <a:latin typeface="Monomaniac One" pitchFamily="2" charset="-128"/>
              <a:ea typeface="Monomaniac One" pitchFamily="2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80CCC3-3245-1DAB-20B9-BED56AE7806D}"/>
              </a:ext>
            </a:extLst>
          </p:cNvPr>
          <p:cNvSpPr txBox="1"/>
          <p:nvPr/>
        </p:nvSpPr>
        <p:spPr>
          <a:xfrm>
            <a:off x="4400550" y="2495550"/>
            <a:ext cx="605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Monomaniac One" pitchFamily="2" charset="-128"/>
                <a:ea typeface="Monomaniac One" pitchFamily="2" charset="-128"/>
              </a:rPr>
              <a:t>2.</a:t>
            </a:r>
            <a:endParaRPr lang="en-KE" sz="3600" dirty="0">
              <a:latin typeface="Monomaniac One" pitchFamily="2" charset="-128"/>
              <a:ea typeface="Monomaniac One" pitchFamily="2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6BB10F-362E-0004-5317-C0C50F301797}"/>
              </a:ext>
            </a:extLst>
          </p:cNvPr>
          <p:cNvSpPr txBox="1"/>
          <p:nvPr/>
        </p:nvSpPr>
        <p:spPr>
          <a:xfrm>
            <a:off x="8520955" y="2495550"/>
            <a:ext cx="605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Monomaniac One" pitchFamily="2" charset="-128"/>
                <a:ea typeface="Monomaniac One" pitchFamily="2" charset="-128"/>
              </a:rPr>
              <a:t>3.</a:t>
            </a:r>
            <a:endParaRPr lang="en-KE" sz="3600" dirty="0">
              <a:latin typeface="Monomaniac One" pitchFamily="2" charset="-128"/>
              <a:ea typeface="Monomaniac One" pitchFamily="2" charset="-12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6134C6-C8C9-A271-F94D-EECF7DD1DD5D}"/>
              </a:ext>
            </a:extLst>
          </p:cNvPr>
          <p:cNvSpPr txBox="1"/>
          <p:nvPr/>
        </p:nvSpPr>
        <p:spPr>
          <a:xfrm>
            <a:off x="387025" y="1213960"/>
            <a:ext cx="32874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omaniac One" pitchFamily="2" charset="-128"/>
                <a:ea typeface="Monomaniac One" pitchFamily="2" charset="-128"/>
              </a:rPr>
              <a:t>ON THE EDGE</a:t>
            </a:r>
            <a:br>
              <a:rPr lang="en-US" sz="2400" dirty="0">
                <a:latin typeface="Monomaniac One" pitchFamily="2" charset="-128"/>
                <a:ea typeface="Monomaniac One" pitchFamily="2" charset="-128"/>
              </a:rPr>
            </a:br>
            <a:endParaRPr lang="en-US" sz="2400" dirty="0">
              <a:latin typeface="Monomaniac One" pitchFamily="2" charset="-128"/>
              <a:ea typeface="Monomaniac One" pitchFamily="2" charset="-128"/>
            </a:endParaRPr>
          </a:p>
          <a:p>
            <a:r>
              <a:rPr lang="en-US" sz="2400" dirty="0">
                <a:latin typeface="Monomaniac One" pitchFamily="2" charset="-128"/>
                <a:ea typeface="Monomaniac One" pitchFamily="2" charset="-128"/>
              </a:rPr>
              <a:t>A sense of foreboding that something ominous is about to happen soon</a:t>
            </a:r>
            <a:endParaRPr lang="en-KE" sz="2400" dirty="0">
              <a:latin typeface="Monomaniac One" pitchFamily="2" charset="-128"/>
              <a:ea typeface="Monomaniac One" pitchFamily="2" charset="-12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55DB45-55C5-AE9D-1AB2-E939B8256E89}"/>
              </a:ext>
            </a:extLst>
          </p:cNvPr>
          <p:cNvSpPr txBox="1"/>
          <p:nvPr/>
        </p:nvSpPr>
        <p:spPr>
          <a:xfrm>
            <a:off x="4595125" y="3104673"/>
            <a:ext cx="32874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omaniac One" pitchFamily="2" charset="-128"/>
                <a:ea typeface="Monomaniac One" pitchFamily="2" charset="-128"/>
              </a:rPr>
              <a:t>RISK AND REWARD</a:t>
            </a:r>
            <a:br>
              <a:rPr lang="en-US" sz="2400" dirty="0">
                <a:latin typeface="Monomaniac One" pitchFamily="2" charset="-128"/>
                <a:ea typeface="Monomaniac One" pitchFamily="2" charset="-128"/>
              </a:rPr>
            </a:br>
            <a:endParaRPr lang="en-US" sz="2400" dirty="0">
              <a:latin typeface="Monomaniac One" pitchFamily="2" charset="-128"/>
              <a:ea typeface="Monomaniac One" pitchFamily="2" charset="-128"/>
            </a:endParaRPr>
          </a:p>
          <a:p>
            <a:r>
              <a:rPr lang="en-US" sz="2400" dirty="0">
                <a:latin typeface="Monomaniac One" pitchFamily="2" charset="-128"/>
                <a:ea typeface="Monomaniac One" pitchFamily="2" charset="-128"/>
              </a:rPr>
              <a:t>A constant need to grow stronger without going too far and losing it all</a:t>
            </a:r>
            <a:endParaRPr lang="en-KE" sz="2400" dirty="0">
              <a:latin typeface="Monomaniac One" pitchFamily="2" charset="-128"/>
              <a:ea typeface="Monomaniac One" pitchFamily="2" charset="-128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018666-4D2C-5856-3BF5-0639CB78ED82}"/>
              </a:ext>
            </a:extLst>
          </p:cNvPr>
          <p:cNvSpPr txBox="1"/>
          <p:nvPr/>
        </p:nvSpPr>
        <p:spPr>
          <a:xfrm>
            <a:off x="8639330" y="3104673"/>
            <a:ext cx="32874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omaniac One" pitchFamily="2" charset="-128"/>
                <a:ea typeface="Monomaniac One" pitchFamily="2" charset="-128"/>
              </a:rPr>
              <a:t>WELL LAID PLANS</a:t>
            </a:r>
            <a:br>
              <a:rPr lang="en-US" sz="2400" dirty="0">
                <a:latin typeface="Monomaniac One" pitchFamily="2" charset="-128"/>
                <a:ea typeface="Monomaniac One" pitchFamily="2" charset="-128"/>
              </a:rPr>
            </a:br>
            <a:endParaRPr lang="en-US" sz="2400" dirty="0">
              <a:latin typeface="Monomaniac One" pitchFamily="2" charset="-128"/>
              <a:ea typeface="Monomaniac One" pitchFamily="2" charset="-128"/>
            </a:endParaRPr>
          </a:p>
          <a:p>
            <a:r>
              <a:rPr lang="en-US" sz="2400" dirty="0">
                <a:latin typeface="Monomaniac One" pitchFamily="2" charset="-128"/>
                <a:ea typeface="Monomaniac One" pitchFamily="2" charset="-128"/>
              </a:rPr>
              <a:t>The sense of accomplishment from seeing their plans come to fruition </a:t>
            </a:r>
            <a:endParaRPr lang="en-KE" sz="2400" dirty="0">
              <a:latin typeface="Monomaniac One" pitchFamily="2" charset="-128"/>
              <a:ea typeface="Monomaniac One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95373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199</Words>
  <Application>Microsoft Office PowerPoint</Application>
  <PresentationFormat>Widescreen</PresentationFormat>
  <Paragraphs>29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Monomaniac One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bharat.tavares@tandem.network</dc:creator>
  <cp:lastModifiedBy>bharat.tavares@tandem.network</cp:lastModifiedBy>
  <cp:revision>8</cp:revision>
  <dcterms:created xsi:type="dcterms:W3CDTF">2023-05-11T19:07:29Z</dcterms:created>
  <dcterms:modified xsi:type="dcterms:W3CDTF">2023-07-18T22:27:41Z</dcterms:modified>
</cp:coreProperties>
</file>

<file path=docProps/thumbnail.jpeg>
</file>